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6" d="100"/>
          <a:sy n="96" d="100"/>
        </p:scale>
        <p:origin x="580" y="3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2011680"/>
            <a:ext cx="100584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Calibri"/>
              </a:defRPr>
            </a:pPr>
            <a:r>
              <a:t>Query Retrieval Report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108960"/>
            <a:ext cx="100584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200" b="0">
                <a:solidFill>
                  <a:srgbClr val="BDC3C7"/>
                </a:solidFill>
                <a:latin typeface="Calibri"/>
              </a:defRPr>
            </a:pPr>
            <a:r>
              <a:t>5 Representative Cases Across LiTS, Pancreas, and FLARE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11480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0">
                <a:solidFill>
                  <a:srgbClr val="95A5A6"/>
                </a:solidFill>
                <a:latin typeface="Calibri"/>
              </a:defRPr>
            </a:pPr>
            <a:r>
              <a:t>200 Structured Queries  |  5 Progressive Tiers  |  3 Datasets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2: Biggest T5 Gain — Coverage + Proximity [Pancreas]  —  T1 Retrieval  (4/14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coverage AND close proximity to adjacent structures."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P094 [Pancreas]  (irrelevant)</a:t>
            </a:r>
          </a:p>
        </p:txBody>
      </p:sp>
      <p:pic>
        <p:nvPicPr>
          <p:cNvPr id="5" name="Picture 4" descr="pancreas_094.nii_combine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0.978  |  GT: 0.073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P088 [Pancreas]  (irrelevant)</a:t>
            </a:r>
          </a:p>
        </p:txBody>
      </p:sp>
      <p:pic>
        <p:nvPicPr>
          <p:cNvPr id="8" name="Picture 7" descr="pancreas_088.nii_combine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0.956  |  GT: 0.231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P414 [Pancreas]  (RELEVANT)</a:t>
            </a:r>
          </a:p>
        </p:txBody>
      </p:sp>
      <p:pic>
        <p:nvPicPr>
          <p:cNvPr id="11" name="Picture 10" descr="pancreas_414.nii_combine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0.928  |  GT: 0.501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P391 [Pancreas]  (irrelevant)</a:t>
            </a:r>
          </a:p>
        </p:txBody>
      </p:sp>
      <p:pic>
        <p:nvPicPr>
          <p:cNvPr id="14" name="Picture 13" descr="pancreas_391.nii_combine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0.909  |  GT: 0.261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P041 [Pancreas]  (RELEVANT)</a:t>
            </a:r>
          </a:p>
        </p:txBody>
      </p:sp>
      <p:pic>
        <p:nvPicPr>
          <p:cNvPr id="17" name="Picture 16" descr="pancreas_041.nii_combine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0.895  |  GT: 0.582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P012 (score=0.781)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#7 P071 (score=0.704)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P131 (score=0.618)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#9 P086 (score=0.595)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#10 P405 (score=0.534)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2: Biggest T5 Gain — Coverage + Proximity [Pancreas]  —  T2 Retrieval  (2/14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coverage AND close proximity to adjacent structures."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P074 [Pancreas]  (irrelevant)</a:t>
            </a:r>
          </a:p>
        </p:txBody>
      </p:sp>
      <p:pic>
        <p:nvPicPr>
          <p:cNvPr id="5" name="Picture 4" descr="pancreas_074.nii_combine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0.949  |  GT: 0.212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P310 [Pancreas]  (irrelevant)</a:t>
            </a:r>
          </a:p>
        </p:txBody>
      </p:sp>
      <p:pic>
        <p:nvPicPr>
          <p:cNvPr id="8" name="Picture 7" descr="pancreas_310.nii_combine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0.869  |  GT: 0.283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P071 [Pancreas]  (irrelevant)</a:t>
            </a:r>
          </a:p>
        </p:txBody>
      </p:sp>
      <p:pic>
        <p:nvPicPr>
          <p:cNvPr id="11" name="Picture 10" descr="pancreas_071.nii_combine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0.859  |  GT: 0.309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P398 [Pancreas]  (RELEVANT)</a:t>
            </a:r>
          </a:p>
        </p:txBody>
      </p:sp>
      <p:pic>
        <p:nvPicPr>
          <p:cNvPr id="14" name="Picture 13" descr="pancreas_398.nii_combine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0.847  |  GT: 0.474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P391 [Pancreas]  (irrelevant)</a:t>
            </a:r>
          </a:p>
        </p:txBody>
      </p:sp>
      <p:pic>
        <p:nvPicPr>
          <p:cNvPr id="17" name="Picture 16" descr="pancreas_391.nii_combine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0.800  |  GT: 0.261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#6 P157 (score=0.789)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#7 P350 (score=0.736)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P012 (score=0.691)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#9 P094 (score=0.684)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#10 P231 (score=0.664)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2: Biggest T5 Gain — Coverage + Proximity [Pancreas]  —  T3 Retrieval  (10/14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coverage AND close proximity to adjacent structures."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P098 [Pancreas]  (RELEVANT)</a:t>
            </a:r>
          </a:p>
        </p:txBody>
      </p:sp>
      <p:pic>
        <p:nvPicPr>
          <p:cNvPr id="5" name="Picture 4" descr="pancreas_098.nii_combine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0.978  |  GT: 0.566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P041 [Pancreas]  (RELEVANT)</a:t>
            </a:r>
          </a:p>
        </p:txBody>
      </p:sp>
      <p:pic>
        <p:nvPicPr>
          <p:cNvPr id="8" name="Picture 7" descr="pancreas_041.nii_combine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0.974  |  GT: 0.582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P274 [Pancreas]  (RELEVANT)</a:t>
            </a:r>
          </a:p>
        </p:txBody>
      </p:sp>
      <p:pic>
        <p:nvPicPr>
          <p:cNvPr id="11" name="Picture 10" descr="pancreas_274.nii_combine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0.920  |  GT: 0.550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P012 [Pancreas]  (RELEVANT)</a:t>
            </a:r>
          </a:p>
        </p:txBody>
      </p:sp>
      <p:pic>
        <p:nvPicPr>
          <p:cNvPr id="14" name="Picture 13" descr="pancreas_012.nii_combine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0.919  |  GT: 0.469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P395 [Pancreas]  (RELEVANT)</a:t>
            </a:r>
          </a:p>
        </p:txBody>
      </p:sp>
      <p:pic>
        <p:nvPicPr>
          <p:cNvPr id="17" name="Picture 16" descr="pancreas_395.nii_combine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0.872  |  GT: 0.493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P398 (score=0.852)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P107 (score=0.845)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P122 (score=0.841)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P125 (score=0.826)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P414 (score=0.816)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8E44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2: Biggest T5 Gain — Coverage + Proximity [Pancreas]  —  T4 Retrieval  (10/14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coverage AND close proximity to adjacent structures."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P041 [Pancreas]  (RELEVANT)</a:t>
            </a:r>
          </a:p>
        </p:txBody>
      </p:sp>
      <p:pic>
        <p:nvPicPr>
          <p:cNvPr id="5" name="Picture 4" descr="pancreas_041.nii_combine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0.999  |  GT: 0.582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P098 [Pancreas]  (RELEVANT)</a:t>
            </a:r>
          </a:p>
        </p:txBody>
      </p:sp>
      <p:pic>
        <p:nvPicPr>
          <p:cNvPr id="8" name="Picture 7" descr="pancreas_098.nii_combine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0.978  |  GT: 0.566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P274 [Pancreas]  (RELEVANT)</a:t>
            </a:r>
          </a:p>
        </p:txBody>
      </p:sp>
      <p:pic>
        <p:nvPicPr>
          <p:cNvPr id="11" name="Picture 10" descr="pancreas_274.nii_combine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0.931  |  GT: 0.550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P012 [Pancreas]  (RELEVANT)</a:t>
            </a:r>
          </a:p>
        </p:txBody>
      </p:sp>
      <p:pic>
        <p:nvPicPr>
          <p:cNvPr id="14" name="Picture 13" descr="pancreas_012.nii_combine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0.897  |  GT: 0.469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P107 [Pancreas]  (RELEVANT)</a:t>
            </a:r>
          </a:p>
        </p:txBody>
      </p:sp>
      <p:pic>
        <p:nvPicPr>
          <p:cNvPr id="17" name="Picture 16" descr="pancreas_107.nii_combine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0.893  |  GT: 0.512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P395 (score=0.882)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P125 (score=0.856)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P122 (score=0.823)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P414 (score=0.818)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P398 (score=0.806)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2: Biggest T5 Gain — Coverage + Proximity [Pancreas]  —  T5 Retrieval  (10/14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coverage AND close proximity to adjacent structures."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P041 [Pancreas]  (RELEVANT)</a:t>
            </a:r>
          </a:p>
        </p:txBody>
      </p:sp>
      <p:pic>
        <p:nvPicPr>
          <p:cNvPr id="5" name="Picture 4" descr="pancreas_041.nii_combine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0.978  |  GT: 0.582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P098 [Pancreas]  (RELEVANT)</a:t>
            </a:r>
          </a:p>
        </p:txBody>
      </p:sp>
      <p:pic>
        <p:nvPicPr>
          <p:cNvPr id="8" name="Picture 7" descr="pancreas_098.nii_combine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0.960  |  GT: 0.566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P274 [Pancreas]  (RELEVANT)</a:t>
            </a:r>
          </a:p>
        </p:txBody>
      </p:sp>
      <p:pic>
        <p:nvPicPr>
          <p:cNvPr id="11" name="Picture 10" descr="pancreas_274.nii_combine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0.924  |  GT: 0.550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P107 [Pancreas]  (RELEVANT)</a:t>
            </a:r>
          </a:p>
        </p:txBody>
      </p:sp>
      <p:pic>
        <p:nvPicPr>
          <p:cNvPr id="14" name="Picture 13" descr="pancreas_107.nii_combine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0.882  |  GT: 0.512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P012 [Pancreas]  (RELEVANT)</a:t>
            </a:r>
          </a:p>
        </p:txBody>
      </p:sp>
      <p:pic>
        <p:nvPicPr>
          <p:cNvPr id="17" name="Picture 16" descr="pancreas_012.nii_combine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0.860  |  GT: 0.469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P125 (score=0.857)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P395 (score=0.850)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P122 (score=0.839)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P398 (score=0.812)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P414 (score=0.810)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82296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2400" b="1">
                <a:solidFill>
                  <a:srgbClr val="FFFFFF"/>
                </a:solidFill>
                <a:latin typeface="Calibri"/>
              </a:defRPr>
            </a:pPr>
            <a:r>
              <a:t>Case 3: Progressive T1&lt;T3&lt;T4&lt;T5 [Pancreas]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165652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2C3E50"/>
                </a:solidFill>
                <a:latin typeface="Calibri"/>
              </a:defRPr>
            </a:pPr>
            <a:r>
              <a:rPr dirty="0"/>
              <a:t>Natural Language: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371600"/>
            <a:ext cx="10972800" cy="502920"/>
          </a:xfrm>
          <a:prstGeom prst="roundRect">
            <a:avLst/>
          </a:prstGeom>
          <a:solidFill>
            <a:srgbClr val="EBF5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500" b="0">
                <a:solidFill>
                  <a:srgbClr val="2C3E50"/>
                </a:solidFill>
                <a:latin typeface="Calibri"/>
              </a:defRPr>
            </a:pPr>
            <a:r>
              <a:t>"Find scans with high coverage AND complex organ topology AND close proximity."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Dataset: Pancreas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7744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Constraints: coverage_containment_proximity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9768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Cardinality: 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792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Min Tier: T5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3816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T5 Weight: 63.3%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05840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Relevant: 10/57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74320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2C3E50"/>
                </a:solidFill>
                <a:latin typeface="Calibri"/>
              </a:defRPr>
            </a:pPr>
            <a:r>
              <a:t>Top-10 Relevant Retrieval Across Tiers: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457200" y="3200400"/>
            <a:ext cx="688848" cy="64008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T1: 2/10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5176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2651759" y="3200400"/>
            <a:ext cx="654657" cy="640080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rPr dirty="0"/>
              <a:t>T2: 1/10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4632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4846320" y="3200400"/>
            <a:ext cx="1609344" cy="640080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T3: 8/10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04088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7040880" y="3200400"/>
            <a:ext cx="1609344" cy="640080"/>
          </a:xfrm>
          <a:prstGeom prst="roundRect">
            <a:avLst/>
          </a:prstGeom>
          <a:solidFill>
            <a:srgbClr val="8E44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T4: 8/10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3544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9235440" y="3200400"/>
            <a:ext cx="1810512" cy="64008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T5: 9/10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57200" y="4206240"/>
            <a:ext cx="10972800" cy="64008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300" b="0">
                <a:solidFill>
                  <a:srgbClr val="2C3E50"/>
                </a:solidFill>
                <a:latin typeface="Calibri"/>
              </a:defRPr>
            </a:pPr>
            <a:r>
              <a:t>Key Insight: Clearest progressive improvement: 2→1→8→8→9. Each modality from T3 onward adds value; only T5 reaches 9/10.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3: Progressive T1&lt;T3&lt;T4&lt;T5 [Pancreas]  —  T1 Retrieval  (2/10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coverage AND complex organ topology AND close proximity."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P094 [Pancreas]  (irrelevant)</a:t>
            </a:r>
          </a:p>
        </p:txBody>
      </p:sp>
      <p:pic>
        <p:nvPicPr>
          <p:cNvPr id="5" name="Picture 4" descr="pancreas_094.nii_combine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0.971  |  GT: 0.043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P088 [Pancreas]  (irrelevant)</a:t>
            </a:r>
          </a:p>
        </p:txBody>
      </p:sp>
      <p:pic>
        <p:nvPicPr>
          <p:cNvPr id="8" name="Picture 7" descr="pancreas_088.nii_combine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0.956  |  GT: 0.136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P414 [Pancreas]  (RELEVANT)</a:t>
            </a:r>
          </a:p>
        </p:txBody>
      </p:sp>
      <p:pic>
        <p:nvPicPr>
          <p:cNvPr id="11" name="Picture 10" descr="pancreas_414.nii_combine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0.863  |  GT: 0.296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P041 [Pancreas]  (RELEVANT)</a:t>
            </a:r>
          </a:p>
        </p:txBody>
      </p:sp>
      <p:pic>
        <p:nvPicPr>
          <p:cNvPr id="14" name="Picture 13" descr="pancreas_041.nii_combine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0.855  |  GT: 0.344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P391 [Pancreas]  (irrelevant)</a:t>
            </a:r>
          </a:p>
        </p:txBody>
      </p:sp>
      <p:pic>
        <p:nvPicPr>
          <p:cNvPr id="17" name="Picture 16" descr="pancreas_391.nii_combine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0.846  |  GT: 0.154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#6 P012 (score=0.799)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#7 P071 (score=0.676)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#8 P131 (score=0.657)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#9 P086 (score=0.606)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#10 P405 (score=0.536)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3: Progressive T1&lt;T3&lt;T4&lt;T5 [Pancreas]  —  T2 Retrieval  (1/10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coverage AND complex organ topology AND close proximity."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P074 [Pancreas]  (irrelevant)</a:t>
            </a:r>
          </a:p>
        </p:txBody>
      </p:sp>
      <p:pic>
        <p:nvPicPr>
          <p:cNvPr id="5" name="Picture 4" descr="pancreas_074.nii_combine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0.949  |  GT: 0.126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P398 [Pancreas]  (RELEVANT)</a:t>
            </a:r>
          </a:p>
        </p:txBody>
      </p:sp>
      <p:pic>
        <p:nvPicPr>
          <p:cNvPr id="8" name="Picture 7" descr="pancreas_398.nii_combine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0.891  |  GT: 0.280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P071 [Pancreas]  (irrelevant)</a:t>
            </a:r>
          </a:p>
        </p:txBody>
      </p:sp>
      <p:pic>
        <p:nvPicPr>
          <p:cNvPr id="11" name="Picture 10" descr="pancreas_071.nii_combine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0.879  |  GT: 0.183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P310 [Pancreas]  (irrelevant)</a:t>
            </a:r>
          </a:p>
        </p:txBody>
      </p:sp>
      <p:pic>
        <p:nvPicPr>
          <p:cNvPr id="14" name="Picture 13" descr="pancreas_310.nii_combine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0.879  |  GT: 0.167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P157 [Pancreas]  (irrelevant)</a:t>
            </a:r>
          </a:p>
        </p:txBody>
      </p:sp>
      <p:pic>
        <p:nvPicPr>
          <p:cNvPr id="17" name="Picture 16" descr="pancreas_157.nii_combine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0.841  |  GT: 0.117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#6 P350 (score=0.754)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#7 P391 (score=0.754)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#8 P231 (score=0.725)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#9 P256 (score=0.716)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#10 P094 (score=0.701)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3: Progressive T1&lt;T3&lt;T4&lt;T5 [Pancreas]  —  T3 Retrieval  (8/10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coverage AND complex organ topology AND close proximity."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P041 [Pancreas]  (RELEVANT)</a:t>
            </a:r>
          </a:p>
        </p:txBody>
      </p:sp>
      <p:pic>
        <p:nvPicPr>
          <p:cNvPr id="5" name="Picture 4" descr="pancreas_041.nii_combine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1.000  |  GT: 0.344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P098 [Pancreas]  (RELEVANT)</a:t>
            </a:r>
          </a:p>
        </p:txBody>
      </p:sp>
      <p:pic>
        <p:nvPicPr>
          <p:cNvPr id="8" name="Picture 7" descr="pancreas_098.nii_combine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0.969  |  GT: 0.335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P012 [Pancreas]  (irrelevant)</a:t>
            </a:r>
          </a:p>
        </p:txBody>
      </p:sp>
      <p:pic>
        <p:nvPicPr>
          <p:cNvPr id="11" name="Picture 10" descr="pancreas_012.nii_combine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0.912  |  GT: 0.277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P274 [Pancreas]  (RELEVANT)</a:t>
            </a:r>
          </a:p>
        </p:txBody>
      </p:sp>
      <p:pic>
        <p:nvPicPr>
          <p:cNvPr id="14" name="Picture 13" descr="pancreas_274.nii_combine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0.909  |  GT: 0.325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P395 [Pancreas]  (RELEVANT)</a:t>
            </a:r>
          </a:p>
        </p:txBody>
      </p:sp>
      <p:pic>
        <p:nvPicPr>
          <p:cNvPr id="17" name="Picture 16" descr="pancreas_395.nii_combine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0.904  |  GT: 0.291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P398 (score=0.874)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P107 (score=0.871)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P122 (score=0.869)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#9 P278 (score=0.837)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P414 (score=0.829)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8E44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3: Progressive T1&lt;T3&lt;T4&lt;T5 [Pancreas]  —  T4 Retrieval  (8/10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coverage AND complex organ topology AND close proximity."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P041 [Pancreas]  (RELEVANT)</a:t>
            </a:r>
          </a:p>
        </p:txBody>
      </p:sp>
      <p:pic>
        <p:nvPicPr>
          <p:cNvPr id="5" name="Picture 4" descr="pancreas_041.nii_combine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1.000  |  GT: 0.344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P098 [Pancreas]  (RELEVANT)</a:t>
            </a:r>
          </a:p>
        </p:txBody>
      </p:sp>
      <p:pic>
        <p:nvPicPr>
          <p:cNvPr id="8" name="Picture 7" descr="pancreas_098.nii_combine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0.973  |  GT: 0.335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P274 [Pancreas]  (RELEVANT)</a:t>
            </a:r>
          </a:p>
        </p:txBody>
      </p:sp>
      <p:pic>
        <p:nvPicPr>
          <p:cNvPr id="11" name="Picture 10" descr="pancreas_274.nii_combine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0.940  |  GT: 0.325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P107 [Pancreas]  (RELEVANT)</a:t>
            </a:r>
          </a:p>
        </p:txBody>
      </p:sp>
      <p:pic>
        <p:nvPicPr>
          <p:cNvPr id="14" name="Picture 13" descr="pancreas_107.nii_combine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0.908  |  GT: 0.303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P395 [Pancreas]  (RELEVANT)</a:t>
            </a:r>
          </a:p>
        </p:txBody>
      </p:sp>
      <p:pic>
        <p:nvPicPr>
          <p:cNvPr id="17" name="Picture 16" descr="pancreas_395.nii_combine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0.901  |  GT: 0.291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#6 P012 (score=0.886)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P125 (score=0.863)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P122 (score=0.838)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P414 (score=0.838)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#10 P278 (score=0.822)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2C3E50"/>
                </a:solidFill>
                <a:latin typeface="Calibri"/>
              </a:defRPr>
            </a:pPr>
            <a:r>
              <a:t>Background: Progressive Tier Architecture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57200" y="1188720"/>
            <a:ext cx="2011680" cy="45720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T1: Tabular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691640"/>
            <a:ext cx="1828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Volume, coverage, distance,</a:t>
            </a:r>
            <a:br/>
            <a:r>
              <a:t>tumor counts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1234440"/>
            <a:ext cx="1828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2C3E50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43200" y="1188720"/>
            <a:ext cx="2011680" cy="457200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T2: T1 +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34640" y="1691640"/>
            <a:ext cx="1828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Clinical text embeddings</a:t>
            </a:r>
            <a:br/>
            <a:r>
              <a:t>(radiology descriptions)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0600" y="1234440"/>
            <a:ext cx="1828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2C3E50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29200" y="1188720"/>
            <a:ext cx="2011680" cy="457200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T3: T2 + CLIP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0640" y="1691640"/>
            <a:ext cx="1828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Visual embeddings from</a:t>
            </a:r>
            <a:br/>
            <a:r>
              <a:t>3D scan visualizations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86600" y="1234440"/>
            <a:ext cx="1828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2C3E50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15200" y="1188720"/>
            <a:ext cx="2011680" cy="457200"/>
          </a:xfrm>
          <a:prstGeom prst="roundRect">
            <a:avLst/>
          </a:prstGeom>
          <a:solidFill>
            <a:srgbClr val="8E44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T4: T3 + GNN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06640" y="1691640"/>
            <a:ext cx="1828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Graph neural network</a:t>
            </a:r>
            <a:br/>
            <a:r>
              <a:t>embeddings (topology)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72600" y="1234440"/>
            <a:ext cx="1828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2C3E50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601200" y="1188720"/>
            <a:ext cx="2011680" cy="45720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T5: T4 + VKG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92640" y="1691640"/>
            <a:ext cx="1828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Knowledge graph reasoning</a:t>
            </a:r>
            <a:br/>
            <a:r>
              <a:t>(evidence paths, adjacency)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301752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2C3E50"/>
                </a:solidFill>
                <a:latin typeface="Calibri"/>
              </a:defRPr>
            </a:pPr>
            <a:r>
              <a:t>Query Constraint Dimensions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40080" y="3566160"/>
            <a:ext cx="1645920" cy="329184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FFFFFF"/>
                </a:solidFill>
                <a:latin typeface="Calibri"/>
              </a:defRPr>
            </a:pPr>
            <a:r>
              <a:t>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68880" y="3566160"/>
            <a:ext cx="457200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2C3E50"/>
                </a:solidFill>
                <a:latin typeface="Calibri"/>
              </a:defRPr>
            </a:pPr>
            <a:r>
              <a:t>Tumor volume / burden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0080" y="3950208"/>
            <a:ext cx="1645920" cy="329184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FFFFFF"/>
                </a:solidFill>
                <a:latin typeface="Calibri"/>
              </a:defRPr>
            </a:pPr>
            <a:r>
              <a:t>Coverage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68880" y="3950208"/>
            <a:ext cx="457200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2C3E50"/>
                </a:solidFill>
                <a:latin typeface="Calibri"/>
              </a:defRPr>
            </a:pPr>
            <a:r>
              <a:t>Tumor coverage within host organ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0080" y="4334256"/>
            <a:ext cx="1645920" cy="329184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FFFFFF"/>
                </a:solidFill>
                <a:latin typeface="Calibri"/>
              </a:defRPr>
            </a:pPr>
            <a:r>
              <a:t>Proximity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68880" y="4334256"/>
            <a:ext cx="457200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2C3E50"/>
                </a:solidFill>
                <a:latin typeface="Calibri"/>
              </a:defRPr>
            </a:pPr>
            <a:r>
              <a:t>Distance to adjacent structures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40080" y="4718304"/>
            <a:ext cx="1645920" cy="329184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FFFFFF"/>
                </a:solidFill>
                <a:latin typeface="Calibri"/>
              </a:defRPr>
            </a:pPr>
            <a:r>
              <a:t>Multiplicity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8880" y="4718304"/>
            <a:ext cx="457200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2C3E50"/>
                </a:solidFill>
                <a:latin typeface="Calibri"/>
              </a:defRPr>
            </a:pPr>
            <a:r>
              <a:t>Multi-focal / multi-organ involvement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40080" y="5102352"/>
            <a:ext cx="1645920" cy="329184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FFFFFF"/>
                </a:solidFill>
                <a:latin typeface="Calibri"/>
              </a:defRPr>
            </a:pPr>
            <a:r>
              <a:t>Containment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68880" y="5102352"/>
            <a:ext cx="457200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2C3E50"/>
                </a:solidFill>
                <a:latin typeface="Calibri"/>
              </a:defRPr>
            </a:pPr>
            <a:r>
              <a:t>Organ topology / evidence paths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00800" y="3566160"/>
            <a:ext cx="50292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2C3E50"/>
                </a:solidFill>
                <a:latin typeface="Calibri"/>
              </a:defRPr>
            </a:pPr>
            <a:r>
              <a:t>Reading the Tier Slides:</a:t>
            </a:r>
            <a:br/>
            <a:br/>
            <a:r>
              <a:t>• Each tier slide shows the top-5 retrieved scans</a:t>
            </a:r>
            <a:br/>
            <a:r>
              <a:t>• GREEN border = truly relevant scan</a:t>
            </a:r>
            <a:br/>
            <a:r>
              <a:t>• RED border = irrelevant scan</a:t>
            </a:r>
            <a:br/>
            <a:r>
              <a:t>• Metric: relevant scans retrieved in top-10</a:t>
            </a:r>
            <a:br/>
            <a:r>
              <a:t>• Scan IDs: F=FLARE, P=Pancreas, plain#=LiTS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3: Progressive T1&lt;T3&lt;T4&lt;T5 [Pancreas]  —  T5 Retrieval  (9/10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coverage AND complex organ topology AND close proximity."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P041 [Pancreas]  (RELEVANT)</a:t>
            </a:r>
          </a:p>
        </p:txBody>
      </p:sp>
      <p:pic>
        <p:nvPicPr>
          <p:cNvPr id="5" name="Picture 4" descr="pancreas_041.nii_combine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0.962  |  GT: 0.344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P098 [Pancreas]  (RELEVANT)</a:t>
            </a:r>
          </a:p>
        </p:txBody>
      </p:sp>
      <p:pic>
        <p:nvPicPr>
          <p:cNvPr id="8" name="Picture 7" descr="pancreas_098.nii_combine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0.945  |  GT: 0.335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P274 [Pancreas]  (RELEVANT)</a:t>
            </a:r>
          </a:p>
        </p:txBody>
      </p:sp>
      <p:pic>
        <p:nvPicPr>
          <p:cNvPr id="11" name="Picture 10" descr="pancreas_274.nii_combine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0.918  |  GT: 0.325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P107 [Pancreas]  (RELEVANT)</a:t>
            </a:r>
          </a:p>
        </p:txBody>
      </p:sp>
      <p:pic>
        <p:nvPicPr>
          <p:cNvPr id="14" name="Picture 13" descr="pancreas_107.nii_combine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0.872  |  GT: 0.303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P125 [Pancreas]  (RELEVANT)</a:t>
            </a:r>
          </a:p>
        </p:txBody>
      </p:sp>
      <p:pic>
        <p:nvPicPr>
          <p:cNvPr id="17" name="Picture 16" descr="pancreas_125.nii_combine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0.844  |  GT: 0.301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P395 (score=0.843)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#7 P012 (score=0.829)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P122 (score=0.828)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P414 (score=0.825)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P398 (score=0.802)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82296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2400" b="1">
                <a:solidFill>
                  <a:srgbClr val="FFFFFF"/>
                </a:solidFill>
                <a:latin typeface="Calibri"/>
              </a:defRPr>
            </a:pPr>
            <a:r>
              <a:t>Case 4: Massive T3 CLIP Jump [FLARE]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199" y="1005840"/>
            <a:ext cx="160351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2C3E50"/>
                </a:solidFill>
                <a:latin typeface="Calibri"/>
              </a:defRPr>
            </a:pPr>
            <a:r>
              <a:rPr dirty="0"/>
              <a:t>Natural Language: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371600"/>
            <a:ext cx="10972800" cy="502920"/>
          </a:xfrm>
          <a:prstGeom prst="roundRect">
            <a:avLst/>
          </a:prstGeom>
          <a:solidFill>
            <a:srgbClr val="EBF5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500" b="0">
                <a:solidFill>
                  <a:srgbClr val="2C3E50"/>
                </a:solidFill>
                <a:latin typeface="Calibri"/>
              </a:defRPr>
            </a:pPr>
            <a:r>
              <a:t>"Find scans with high tumor volume AND complex organ topology."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Dataset: FLARE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7744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Constraints: volume_containment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9768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Cardinality: 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792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Min Tier: T5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3816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T5 Weight: 61.1%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05840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Relevant: 20/85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74320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2C3E50"/>
                </a:solidFill>
                <a:latin typeface="Calibri"/>
              </a:defRPr>
            </a:pPr>
            <a:r>
              <a:t>Top-10 Relevant Retrieval Across Tiers: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457200" y="3200400"/>
            <a:ext cx="609600" cy="64008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rPr dirty="0"/>
              <a:t>T1: 3/20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5176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2651759" y="3200400"/>
            <a:ext cx="628153" cy="640080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T2: 3/20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4632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4846320" y="3200400"/>
            <a:ext cx="1005840" cy="640080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T3: 10/20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04088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7040880" y="3200400"/>
            <a:ext cx="1005840" cy="640080"/>
          </a:xfrm>
          <a:prstGeom prst="roundRect">
            <a:avLst/>
          </a:prstGeom>
          <a:solidFill>
            <a:srgbClr val="8E44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T4: 10/20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3544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9235440" y="3200400"/>
            <a:ext cx="1005840" cy="64008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T5: 10/20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57200" y="4206240"/>
            <a:ext cx="10972800" cy="64008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300" b="0">
                <a:solidFill>
                  <a:srgbClr val="2C3E50"/>
                </a:solidFill>
                <a:latin typeface="Calibri"/>
              </a:defRPr>
            </a:pPr>
            <a:r>
              <a:t>Key Insight: CLIP completely reshuffles top-10 at T3 (3→10 relevant). All 7 irrelevant scans removed in one tier step.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4: Massive T3 CLIP Jump [FLARE]  —  T1 Retrieval  (3/20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volume AND complex organ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F1273 [FLARE]  (irrelevant)</a:t>
            </a:r>
          </a:p>
        </p:txBody>
      </p:sp>
      <p:pic>
        <p:nvPicPr>
          <p:cNvPr id="5" name="Picture 4" descr="labels_FLARE23_1273.nii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1.000  |  GT: 0.289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F1074 [FLARE]  (RELEVANT)</a:t>
            </a:r>
          </a:p>
        </p:txBody>
      </p:sp>
      <p:pic>
        <p:nvPicPr>
          <p:cNvPr id="8" name="Picture 7" descr="labels_FLARE23_1074.nii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0.926  |  GT: 0.349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F0003 [FLARE]  (RELEVANT)</a:t>
            </a:r>
          </a:p>
        </p:txBody>
      </p:sp>
      <p:pic>
        <p:nvPicPr>
          <p:cNvPr id="11" name="Picture 10" descr="labels_FLARE23_0003.nii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0.921  |  GT: 0.327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F0281 [FLARE]  (irrelevant)</a:t>
            </a:r>
          </a:p>
        </p:txBody>
      </p:sp>
      <p:pic>
        <p:nvPicPr>
          <p:cNvPr id="14" name="Picture 13" descr="labels_FLARE23_0281.nii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0.904  |  GT: 0.322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F1474 [FLARE]  (irrelevant)</a:t>
            </a:r>
          </a:p>
        </p:txBody>
      </p:sp>
      <p:pic>
        <p:nvPicPr>
          <p:cNvPr id="17" name="Picture 16" descr="labels_FLARE23_1474.nii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0.859  |  GT: 0.223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#6 F0487 (score=0.786)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#7 F1495 (score=0.767)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#8 F2017 (score=0.763)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#9 F1991 (score=0.761)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F1654 (score=0.758)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4: Massive T3 CLIP Jump [FLARE]  —  T2 Retrieval  (3/20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volume AND complex organ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F1273 [FLARE]  (irrelevant)</a:t>
            </a:r>
          </a:p>
        </p:txBody>
      </p:sp>
      <p:pic>
        <p:nvPicPr>
          <p:cNvPr id="5" name="Picture 4" descr="labels_FLARE23_1273.nii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0.967  |  GT: 0.289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F1074 [FLARE]  (RELEVANT)</a:t>
            </a:r>
          </a:p>
        </p:txBody>
      </p:sp>
      <p:pic>
        <p:nvPicPr>
          <p:cNvPr id="8" name="Picture 7" descr="labels_FLARE23_1074.nii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0.947  |  GT: 0.349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F0003 [FLARE]  (RELEVANT)</a:t>
            </a:r>
          </a:p>
        </p:txBody>
      </p:sp>
      <p:pic>
        <p:nvPicPr>
          <p:cNvPr id="11" name="Picture 10" descr="labels_FLARE23_0003.nii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0.929  |  GT: 0.327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F1474 [FLARE]  (irrelevant)</a:t>
            </a:r>
          </a:p>
        </p:txBody>
      </p:sp>
      <p:pic>
        <p:nvPicPr>
          <p:cNvPr id="14" name="Picture 13" descr="labels_FLARE23_1474.nii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0.874  |  GT: 0.223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F0281 [FLARE]  (irrelevant)</a:t>
            </a:r>
          </a:p>
        </p:txBody>
      </p:sp>
      <p:pic>
        <p:nvPicPr>
          <p:cNvPr id="17" name="Picture 16" descr="labels_FLARE23_0281.nii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0.852  |  GT: 0.322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#6 F1495 (score=0.808)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#7 F1056 (score=0.773)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#8 F0802 (score=0.770)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#9 F1991 (score=0.763)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F1107 (score=0.762)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4: Massive T3 CLIP Jump [FLARE]  —  T3 Retrieval  (10/20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volume AND complex organ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F0239 [FLARE]  (RELEVANT)</a:t>
            </a:r>
          </a:p>
        </p:txBody>
      </p:sp>
      <p:pic>
        <p:nvPicPr>
          <p:cNvPr id="5" name="Picture 4" descr="labels_FLARE23_0239.nii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0.996  |  GT: 0.370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F1314 [FLARE]  (RELEVANT)</a:t>
            </a:r>
          </a:p>
        </p:txBody>
      </p:sp>
      <p:pic>
        <p:nvPicPr>
          <p:cNvPr id="8" name="Picture 7" descr="labels_FLARE23_1314.nii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0.991  |  GT: 0.381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F1074 [FLARE]  (RELEVANT)</a:t>
            </a:r>
          </a:p>
        </p:txBody>
      </p:sp>
      <p:pic>
        <p:nvPicPr>
          <p:cNvPr id="11" name="Picture 10" descr="labels_FLARE23_1074.nii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0.974  |  GT: 0.349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F2123 [FLARE]  (RELEVANT)</a:t>
            </a:r>
          </a:p>
        </p:txBody>
      </p:sp>
      <p:pic>
        <p:nvPicPr>
          <p:cNvPr id="14" name="Picture 13" descr="labels_FLARE23_2123.nii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0.973  |  GT: 0.374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F0106 [FLARE]  (RELEVANT)</a:t>
            </a:r>
          </a:p>
        </p:txBody>
      </p:sp>
      <p:pic>
        <p:nvPicPr>
          <p:cNvPr id="17" name="Picture 16" descr="labels_FLARE23_0106.nii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0.970  |  GT: 0.353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F1115 (score=0.966)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F0128 (score=0.965)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F1225 (score=0.961)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F0805 (score=0.952)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F1107 (score=0.916)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8E44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4: Massive T3 CLIP Jump [FLARE]  —  T4 Retrieval  (10/20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volume AND complex organ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F0955 [FLARE]  (RELEVANT)</a:t>
            </a:r>
          </a:p>
        </p:txBody>
      </p:sp>
      <p:pic>
        <p:nvPicPr>
          <p:cNvPr id="5" name="Picture 4" descr="labels_FLARE23_0955.nii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0.919  |  GT: 0.376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F0239 [FLARE]  (RELEVANT)</a:t>
            </a:r>
          </a:p>
        </p:txBody>
      </p:sp>
      <p:pic>
        <p:nvPicPr>
          <p:cNvPr id="8" name="Picture 7" descr="labels_FLARE23_0239.nii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0.886  |  GT: 0.370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F1314 [FLARE]  (RELEVANT)</a:t>
            </a:r>
          </a:p>
        </p:txBody>
      </p:sp>
      <p:pic>
        <p:nvPicPr>
          <p:cNvPr id="11" name="Picture 10" descr="labels_FLARE23_1314.nii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0.884  |  GT: 0.381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F0128 [FLARE]  (RELEVANT)</a:t>
            </a:r>
          </a:p>
        </p:txBody>
      </p:sp>
      <p:pic>
        <p:nvPicPr>
          <p:cNvPr id="14" name="Picture 13" descr="labels_FLARE23_0128.nii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0.874  |  GT: 0.354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F0106 [FLARE]  (RELEVANT)</a:t>
            </a:r>
          </a:p>
        </p:txBody>
      </p:sp>
      <p:pic>
        <p:nvPicPr>
          <p:cNvPr id="17" name="Picture 16" descr="labels_FLARE23_0106.nii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0.871  |  GT: 0.353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F2123 (score=0.864)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F1074 (score=0.855)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F1225 (score=0.852)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F1115 (score=0.831)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F0805 (score=0.826)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4: Massive T3 CLIP Jump [FLARE]  —  T5 Retrieval  (10/20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volume AND complex organ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F0955 [FLARE]  (RELEVANT)</a:t>
            </a:r>
          </a:p>
        </p:txBody>
      </p:sp>
      <p:pic>
        <p:nvPicPr>
          <p:cNvPr id="5" name="Picture 4" descr="labels_FLARE23_0955.nii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0.936  |  GT: 0.376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F1314 [FLARE]  (RELEVANT)</a:t>
            </a:r>
          </a:p>
        </p:txBody>
      </p:sp>
      <p:pic>
        <p:nvPicPr>
          <p:cNvPr id="8" name="Picture 7" descr="labels_FLARE23_1314.nii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0.908  |  GT: 0.381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F1115 [FLARE]  (RELEVANT)</a:t>
            </a:r>
          </a:p>
        </p:txBody>
      </p:sp>
      <p:pic>
        <p:nvPicPr>
          <p:cNvPr id="11" name="Picture 10" descr="labels_FLARE23_1115.nii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0.899  |  GT: 0.376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F0239 [FLARE]  (RELEVANT)</a:t>
            </a:r>
          </a:p>
        </p:txBody>
      </p:sp>
      <p:pic>
        <p:nvPicPr>
          <p:cNvPr id="14" name="Picture 13" descr="labels_FLARE23_0239.nii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0.890  |  GT: 0.370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F2123 [FLARE]  (RELEVANT)</a:t>
            </a:r>
          </a:p>
        </p:txBody>
      </p:sp>
      <p:pic>
        <p:nvPicPr>
          <p:cNvPr id="17" name="Picture 16" descr="labels_FLARE23_2123.nii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0.880  |  GT: 0.374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F1225 (score=0.871)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F1453 (score=0.859)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F0128 (score=0.855)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F1074 (score=0.854)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F1107 (score=0.849)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82296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2400" b="1">
                <a:solidFill>
                  <a:srgbClr val="FFFFFF"/>
                </a:solidFill>
                <a:latin typeface="Calibri"/>
              </a:defRPr>
            </a:pPr>
            <a:r>
              <a:t>Case 5: Only T5 Succeeds [LiTS]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14974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2C3E50"/>
                </a:solidFill>
                <a:latin typeface="Calibri"/>
              </a:defRPr>
            </a:pPr>
            <a:r>
              <a:rPr dirty="0"/>
              <a:t>Natural Language: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371600"/>
            <a:ext cx="10972800" cy="502920"/>
          </a:xfrm>
          <a:prstGeom prst="roundRect">
            <a:avLst/>
          </a:prstGeom>
          <a:solidFill>
            <a:srgbClr val="EBF5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500" b="0">
                <a:solidFill>
                  <a:srgbClr val="2C3E50"/>
                </a:solidFill>
                <a:latin typeface="Calibri"/>
              </a:defRPr>
            </a:pPr>
            <a:r>
              <a:t>"Find scans with high volume AND close proximity AND complex topology."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Dataset: LiTS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7744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Constraints: volume_proximity_containment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9768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Cardinality: 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792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Min Tier: T5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3816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T5 Weight: 61.7%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05840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Relevant: 6/24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74320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2C3E50"/>
                </a:solidFill>
                <a:latin typeface="Calibri"/>
              </a:defRPr>
            </a:pPr>
            <a:r>
              <a:t>Top-10 Relevant Retrieval Across Tiers: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457200" y="3200400"/>
            <a:ext cx="1005840" cy="64008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T1: 3/6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5176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2651760" y="3200400"/>
            <a:ext cx="670560" cy="640080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T2: 2/6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4632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4846320" y="3200400"/>
            <a:ext cx="1005840" cy="640080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T3: 3/6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04088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7040880" y="3200400"/>
            <a:ext cx="1005840" cy="640080"/>
          </a:xfrm>
          <a:prstGeom prst="roundRect">
            <a:avLst/>
          </a:prstGeom>
          <a:solidFill>
            <a:srgbClr val="8E44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T4: 3/6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3544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9235440" y="3200400"/>
            <a:ext cx="2011680" cy="64008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T5: 6/6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57200" y="4206240"/>
            <a:ext cx="10972800" cy="64008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300" b="0">
                <a:solidFill>
                  <a:srgbClr val="2C3E50"/>
                </a:solidFill>
                <a:latin typeface="Calibri"/>
              </a:defRPr>
            </a:pPr>
            <a:r>
              <a:t>Key Insight: T1-T4 plateau at 2-3/6. Only VKG reasoning at T5 achieves perfect 6/6 retrieval — 3 new scans enter top-10.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5: Only T5 Succeeds [LiTS]  —  T1 Retrieval  (3/6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volume AND close proximity AND complex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9 [LiTS]  (irrelevant)</a:t>
            </a:r>
          </a:p>
        </p:txBody>
      </p:sp>
      <p:pic>
        <p:nvPicPr>
          <p:cNvPr id="5" name="Picture 4" descr="labels_9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0.873  |  GT: 0.371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8 [LiTS]  (irrelevant)</a:t>
            </a:r>
          </a:p>
        </p:txBody>
      </p:sp>
      <p:pic>
        <p:nvPicPr>
          <p:cNvPr id="8" name="Picture 7" descr="labels_8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0.863  |  GT: 0.317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21 [LiTS]  (irrelevant)</a:t>
            </a:r>
          </a:p>
        </p:txBody>
      </p:sp>
      <p:pic>
        <p:nvPicPr>
          <p:cNvPr id="11" name="Picture 10" descr="labels_21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0.862  |  GT: 0.297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18 [LiTS]  (irrelevant)</a:t>
            </a:r>
          </a:p>
        </p:txBody>
      </p:sp>
      <p:pic>
        <p:nvPicPr>
          <p:cNvPr id="14" name="Picture 13" descr="labels_18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0.861  |  GT: 0.278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78 [LiTS]  (irrelevant)</a:t>
            </a:r>
          </a:p>
        </p:txBody>
      </p:sp>
      <p:pic>
        <p:nvPicPr>
          <p:cNvPr id="17" name="Picture 16" descr="labels_78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0.852  |  GT: 0.368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#6 79 (score=0.846)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*#7 103 (score=0.836)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#8 1 (score=0.829)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*#9 113 (score=0.826)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*#10 124 (score=0.823)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5: Only T5 Succeeds [LiTS]  —  T2 Retrieval  (2/6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volume AND close proximity AND complex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8 [LiTS]  (irrelevant)</a:t>
            </a:r>
          </a:p>
        </p:txBody>
      </p:sp>
      <p:pic>
        <p:nvPicPr>
          <p:cNvPr id="5" name="Picture 4" descr="labels_8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0.968  |  GT: 0.317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21 [LiTS]  (irrelevant)</a:t>
            </a:r>
          </a:p>
        </p:txBody>
      </p:sp>
      <p:pic>
        <p:nvPicPr>
          <p:cNvPr id="8" name="Picture 7" descr="labels_21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0.958  |  GT: 0.297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69 [LiTS]  (irrelevant)</a:t>
            </a:r>
          </a:p>
        </p:txBody>
      </p:sp>
      <p:pic>
        <p:nvPicPr>
          <p:cNvPr id="11" name="Picture 10" descr="labels_69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0.915  |  GT: 0.326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14 [LiTS]  (irrelevant)</a:t>
            </a:r>
          </a:p>
        </p:txBody>
      </p:sp>
      <p:pic>
        <p:nvPicPr>
          <p:cNvPr id="14" name="Picture 13" descr="labels_14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0.852  |  GT: 0.351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9 [LiTS]  (irrelevant)</a:t>
            </a:r>
          </a:p>
        </p:txBody>
      </p:sp>
      <p:pic>
        <p:nvPicPr>
          <p:cNvPr id="17" name="Picture 16" descr="labels_9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0.817  |  GT: 0.371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*#6 113 (score=0.816)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#7 0 (score=0.804)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#8 1 (score=0.804)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#9 18 (score=0.785)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58 (score=0.783)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82296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2400" b="1">
                <a:solidFill>
                  <a:srgbClr val="FFFFFF"/>
                </a:solidFill>
                <a:latin typeface="Calibri"/>
              </a:defRPr>
            </a:pPr>
            <a:r>
              <a:t>Case 1: Single-Constraint — Multiplicity [FLARE]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199" y="1005840"/>
            <a:ext cx="161778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2C3E50"/>
                </a:solidFill>
                <a:latin typeface="Calibri"/>
              </a:defRPr>
            </a:pPr>
            <a:r>
              <a:rPr dirty="0"/>
              <a:t>Natural Language: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371600"/>
            <a:ext cx="10972800" cy="502920"/>
          </a:xfrm>
          <a:prstGeom prst="roundRect">
            <a:avLst/>
          </a:prstGeom>
          <a:solidFill>
            <a:srgbClr val="EBF5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500" b="0">
                <a:solidFill>
                  <a:srgbClr val="2C3E50"/>
                </a:solidFill>
                <a:latin typeface="Calibri"/>
              </a:defRPr>
            </a:pPr>
            <a:r>
              <a:t>"Find scans with multi-focal tumors or multi-organ involvement."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Dataset: FLARE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7744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Constraints: multiplicity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9768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Cardinality: 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792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Min Tier: T1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3816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T5 Weight: 0.0%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05840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Relevant: 22/85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74320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2C3E50"/>
                </a:solidFill>
                <a:latin typeface="Calibri"/>
              </a:defRPr>
            </a:pPr>
            <a:r>
              <a:t>Top-10 Relevant Retrieval Across Tiers: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457200" y="3200400"/>
            <a:ext cx="914400" cy="64008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T1: 10/22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5176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2651760" y="3200400"/>
            <a:ext cx="914400" cy="640080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T2: 10/22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4632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4846320" y="3200400"/>
            <a:ext cx="914400" cy="640080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T3: 10/22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04088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7040880" y="3200400"/>
            <a:ext cx="914400" cy="640080"/>
          </a:xfrm>
          <a:prstGeom prst="roundRect">
            <a:avLst/>
          </a:prstGeom>
          <a:solidFill>
            <a:srgbClr val="8E44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T4: 10/22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3544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9235440" y="3200400"/>
            <a:ext cx="914400" cy="64008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T5: 10/22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57200" y="4206240"/>
            <a:ext cx="10972800" cy="64008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300" b="0">
                <a:solidFill>
                  <a:srgbClr val="2C3E50"/>
                </a:solidFill>
                <a:latin typeface="Calibri"/>
              </a:defRPr>
            </a:pPr>
            <a:r>
              <a:t>Key Insight: T1 sufficient — all tiers retrieve 10/10 relevant in top-10. Multiplicity is fully captured by tabular tumor/organ count features.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5: Only T5 Succeeds [LiTS]  —  T3 Retrieval  (3/6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volume AND close proximity AND complex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103 [LiTS]  (RELEVANT)</a:t>
            </a:r>
          </a:p>
        </p:txBody>
      </p:sp>
      <p:pic>
        <p:nvPicPr>
          <p:cNvPr id="5" name="Picture 4" descr="labels_103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0.988  |  GT: 0.369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113 [LiTS]  (RELEVANT)</a:t>
            </a:r>
          </a:p>
        </p:txBody>
      </p:sp>
      <p:pic>
        <p:nvPicPr>
          <p:cNvPr id="8" name="Picture 7" descr="labels_113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0.986  |  GT: 0.383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74 [LiTS]  (irrelevant)</a:t>
            </a:r>
          </a:p>
        </p:txBody>
      </p:sp>
      <p:pic>
        <p:nvPicPr>
          <p:cNvPr id="11" name="Picture 10" descr="labels_74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0.960  |  GT: 0.359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9 [LiTS]  (irrelevant)</a:t>
            </a:r>
          </a:p>
        </p:txBody>
      </p:sp>
      <p:pic>
        <p:nvPicPr>
          <p:cNvPr id="14" name="Picture 13" descr="labels_9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0.952  |  GT: 0.371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78 [LiTS]  (irrelevant)</a:t>
            </a:r>
          </a:p>
        </p:txBody>
      </p:sp>
      <p:pic>
        <p:nvPicPr>
          <p:cNvPr id="17" name="Picture 16" descr="labels_78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0.950  |  GT: 0.368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58 (score=0.944)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#7 71 (score=0.918)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#8 14 (score=0.907)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#9 69 (score=0.897)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#10 21 (score=0.892)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8E44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5: Only T5 Succeeds [LiTS]  —  T4 Retrieval  (3/6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volume AND close proximity AND complex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103 [LiTS]  (RELEVANT)</a:t>
            </a:r>
          </a:p>
        </p:txBody>
      </p:sp>
      <p:pic>
        <p:nvPicPr>
          <p:cNvPr id="5" name="Picture 4" descr="labels_103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0.983  |  GT: 0.369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113 [LiTS]  (RELEVANT)</a:t>
            </a:r>
          </a:p>
        </p:txBody>
      </p:sp>
      <p:pic>
        <p:nvPicPr>
          <p:cNvPr id="8" name="Picture 7" descr="labels_113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0.981  |  GT: 0.383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74 [LiTS]  (irrelevant)</a:t>
            </a:r>
          </a:p>
        </p:txBody>
      </p:sp>
      <p:pic>
        <p:nvPicPr>
          <p:cNvPr id="11" name="Picture 10" descr="labels_74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0.953  |  GT: 0.359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58 [LiTS]  (RELEVANT)</a:t>
            </a:r>
          </a:p>
        </p:txBody>
      </p:sp>
      <p:pic>
        <p:nvPicPr>
          <p:cNvPr id="14" name="Picture 13" descr="labels_58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0.950  |  GT: 0.373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9 [LiTS]  (irrelevant)</a:t>
            </a:r>
          </a:p>
        </p:txBody>
      </p:sp>
      <p:pic>
        <p:nvPicPr>
          <p:cNvPr id="17" name="Picture 16" descr="labels_9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0.940  |  GT: 0.371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#6 78 (score=0.933)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#7 71 (score=0.920)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#8 14 (score=0.899)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#9 21 (score=0.887)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#10 69 (score=0.886)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5: Only T5 Succeeds [LiTS]  —  T5 Retrieval  (6/6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high volume AND close proximity AND complex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113 [LiTS]  (RELEVANT)</a:t>
            </a:r>
          </a:p>
        </p:txBody>
      </p:sp>
      <p:pic>
        <p:nvPicPr>
          <p:cNvPr id="5" name="Picture 4" descr="labels_113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0.960  |  GT: 0.383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58 [LiTS]  (RELEVANT)</a:t>
            </a:r>
          </a:p>
        </p:txBody>
      </p:sp>
      <p:pic>
        <p:nvPicPr>
          <p:cNvPr id="8" name="Picture 7" descr="labels_58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0.943  |  GT: 0.373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103 [LiTS]  (RELEVANT)</a:t>
            </a:r>
          </a:p>
        </p:txBody>
      </p:sp>
      <p:pic>
        <p:nvPicPr>
          <p:cNvPr id="11" name="Picture 10" descr="labels_103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0.939  |  GT: 0.369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9 [LiTS]  (irrelevant)</a:t>
            </a:r>
          </a:p>
        </p:txBody>
      </p:sp>
      <p:pic>
        <p:nvPicPr>
          <p:cNvPr id="14" name="Picture 13" descr="labels_9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0.925  |  GT: 0.371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78 [LiTS]  (irrelevant)</a:t>
            </a:r>
          </a:p>
        </p:txBody>
      </p:sp>
      <p:pic>
        <p:nvPicPr>
          <p:cNvPr id="17" name="Picture 16" descr="labels_78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0.916  |  GT: 0.368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#6 74 (score=0.905)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0">
                <a:solidFill>
                  <a:srgbClr val="FFFFFF"/>
                </a:solidFill>
                <a:latin typeface="Calibri"/>
              </a:defRPr>
            </a:pPr>
            <a:r>
              <a:t> #7 71 (score=0.905)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*#8 124 (score=0.882)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97 (score=0.877)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*#10 118 (score=0.865)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Calibri"/>
              </a:defRPr>
            </a:pPr>
            <a:r>
              <a:t>Summary: Tier Progression Across 5 Cases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097280"/>
            <a:ext cx="543640" cy="45720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Case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2960" y="1097280"/>
            <a:ext cx="909400" cy="45720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Dataset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37360" y="1097280"/>
            <a:ext cx="817960" cy="45720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Query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60320" y="1097280"/>
            <a:ext cx="2006680" cy="45720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Constraints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0" y="1097280"/>
            <a:ext cx="726520" cy="45720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Min Tier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03520" y="1097280"/>
            <a:ext cx="543640" cy="45720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T1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852160" y="1097280"/>
            <a:ext cx="543640" cy="45720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T2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400800" y="1097280"/>
            <a:ext cx="543640" cy="45720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T3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949440" y="1097280"/>
            <a:ext cx="543640" cy="45720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T4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98080" y="1097280"/>
            <a:ext cx="543640" cy="45720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T5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46720" y="1097280"/>
            <a:ext cx="3652600" cy="45720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Key Insight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4320" y="15544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22960" y="1554480"/>
            <a:ext cx="90940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FLARE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37360" y="1554480"/>
            <a:ext cx="81796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Q010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560320" y="1554480"/>
            <a:ext cx="200668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multiplicity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572000" y="1554480"/>
            <a:ext cx="72652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T1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303520" y="1554480"/>
            <a:ext cx="543640" cy="457200"/>
          </a:xfrm>
          <a:prstGeom prst="roundRect">
            <a:avLst/>
          </a:prstGeom>
          <a:solidFill>
            <a:srgbClr val="D5F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10/22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852160" y="15544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10/22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00800" y="15544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10/22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49440" y="15544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10/22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498080" y="15544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10/22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46720" y="1554480"/>
            <a:ext cx="365260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T1 sufficient — all tiers retrieve 10/10 relevant in top-10. Multiplicity is ful...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74320" y="2011680"/>
            <a:ext cx="54364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22960" y="2011680"/>
            <a:ext cx="90940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Pancreas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737360" y="2011680"/>
            <a:ext cx="81796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Q028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560320" y="2011680"/>
            <a:ext cx="200668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coverage_proximity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572000" y="2011680"/>
            <a:ext cx="72652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T5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303520" y="2011680"/>
            <a:ext cx="54364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4/14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852160" y="2011680"/>
            <a:ext cx="54364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2/14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400800" y="2011680"/>
            <a:ext cx="54364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10/14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949440" y="2011680"/>
            <a:ext cx="54364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10/14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498080" y="2011680"/>
            <a:ext cx="543640" cy="457200"/>
          </a:xfrm>
          <a:prstGeom prst="roundRect">
            <a:avLst/>
          </a:prstGeom>
          <a:solidFill>
            <a:srgbClr val="D5F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10/14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046720" y="2011680"/>
            <a:ext cx="365260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Biggest gain across all datasets (4→10 relevant). CLIP is the key unlock: 8 new ...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74320" y="24688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3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22960" y="2468880"/>
            <a:ext cx="90940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Pancreas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737360" y="2468880"/>
            <a:ext cx="81796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Q009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560320" y="2468880"/>
            <a:ext cx="200668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coverage_containment_proximity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4572000" y="2468880"/>
            <a:ext cx="72652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T5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5303520" y="24688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2/10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52160" y="24688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1/10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400800" y="24688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8/10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949440" y="24688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8/10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498080" y="2468880"/>
            <a:ext cx="543640" cy="457200"/>
          </a:xfrm>
          <a:prstGeom prst="roundRect">
            <a:avLst/>
          </a:prstGeom>
          <a:solidFill>
            <a:srgbClr val="D5F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9/10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046720" y="2468880"/>
            <a:ext cx="365260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Clearest progressive improvement: 2→1→8→8→9. Each modality from T3 onward adds v...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74320" y="2926080"/>
            <a:ext cx="54364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4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22960" y="2926080"/>
            <a:ext cx="90940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FLARE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737360" y="2926080"/>
            <a:ext cx="81796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Q138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2560320" y="2926080"/>
            <a:ext cx="200668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volume_containment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572000" y="2926080"/>
            <a:ext cx="72652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T5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303520" y="2926080"/>
            <a:ext cx="54364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3/20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852160" y="2926080"/>
            <a:ext cx="54364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3/20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400800" y="2926080"/>
            <a:ext cx="54364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10/20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6949440" y="2926080"/>
            <a:ext cx="54364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10/20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498080" y="2926080"/>
            <a:ext cx="543640" cy="457200"/>
          </a:xfrm>
          <a:prstGeom prst="roundRect">
            <a:avLst/>
          </a:prstGeom>
          <a:solidFill>
            <a:srgbClr val="D5F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10/20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046720" y="2926080"/>
            <a:ext cx="3652600" cy="457200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CLIP completely reshuffles top-10 at T3 (3→10 relevant). All 7 irrelevant scans ...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74320" y="33832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5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822960" y="3383280"/>
            <a:ext cx="90940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LiTS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1737360" y="3383280"/>
            <a:ext cx="81796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Q059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2560320" y="3383280"/>
            <a:ext cx="200668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volume_proximity_containment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572000" y="3383280"/>
            <a:ext cx="72652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T5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5303520" y="33832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3/6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5852160" y="33832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2/6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6400800" y="33832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3/6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949440" y="3383280"/>
            <a:ext cx="54364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3/6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7498080" y="3383280"/>
            <a:ext cx="543640" cy="457200"/>
          </a:xfrm>
          <a:prstGeom prst="roundRect">
            <a:avLst/>
          </a:prstGeom>
          <a:solidFill>
            <a:srgbClr val="D5F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6/6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8046720" y="3383280"/>
            <a:ext cx="3652600" cy="4572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2C3E50"/>
                </a:solidFill>
                <a:latin typeface="Calibri"/>
              </a:defRPr>
            </a:pPr>
            <a:r>
              <a:t>T1-T4 plateau at 2-3/6. Only VKG reasoning at T5 achieves perfect 6/6 retrieval ...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2: Coverage + Proximity [Pancreas]  —  T1 KG Subgraphs  (4/14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coverage AND close proximity to adjacent structures."    |    T1 retrieves mostly irrelevant scans; T3/T5 find the right ones.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" y="1097280"/>
            <a:ext cx="3749039" cy="27432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P094 [Pancreas]  (irrelevant)</a:t>
            </a:r>
          </a:p>
        </p:txBody>
      </p:sp>
      <p:pic>
        <p:nvPicPr>
          <p:cNvPr id="5" name="Picture 4" descr="2_T1_pancreas_094.ni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99032"/>
            <a:ext cx="3749039" cy="301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0.978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69079" y="1097280"/>
            <a:ext cx="3749039" cy="27432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P088 [Pancreas]  (irrelevant)</a:t>
            </a:r>
          </a:p>
        </p:txBody>
      </p:sp>
      <p:pic>
        <p:nvPicPr>
          <p:cNvPr id="8" name="Picture 7" descr="2_T1_pancreas_088.ni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79" y="1399032"/>
            <a:ext cx="3749039" cy="3017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9079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0.956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955278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P414 [Pancreas]  (RELEVANT)</a:t>
            </a:r>
          </a:p>
        </p:txBody>
      </p:sp>
      <p:pic>
        <p:nvPicPr>
          <p:cNvPr id="11" name="Picture 10" descr="2_T1_pancreas_414.ni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78" y="1399032"/>
            <a:ext cx="3749039" cy="3017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5278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2880" y="4617720"/>
            <a:ext cx="11704320" cy="45720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000" b="0">
                <a:solidFill>
                  <a:srgbClr val="2C3E50"/>
                </a:solidFill>
                <a:latin typeface="Calibri"/>
              </a:defRPr>
            </a:pPr>
            <a:r>
              <a:t>T1 uses only tabular features (volume, coverage, distance). Subgraphs show that top-ranked scans may have simple KG structure — fewer connections, fewer organs, simpler topology.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2: Coverage + Proximity [Pancreas]  —  T5 KG Subgraphs  (10/14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coverage AND close proximity to adjacent structures."    |    T1 retrieves mostly irrelevant scans; T3/T5 find the right ones.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P041 [Pancreas]  (RELEVANT)</a:t>
            </a:r>
          </a:p>
        </p:txBody>
      </p:sp>
      <p:pic>
        <p:nvPicPr>
          <p:cNvPr id="5" name="Picture 4" descr="2_T5_pancreas_041.ni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99032"/>
            <a:ext cx="3749039" cy="301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0.978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69079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P098 [Pancreas]  (RELEVANT)</a:t>
            </a:r>
          </a:p>
        </p:txBody>
      </p:sp>
      <p:pic>
        <p:nvPicPr>
          <p:cNvPr id="8" name="Picture 7" descr="2_T5_pancreas_098.ni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79" y="1399032"/>
            <a:ext cx="3749039" cy="3017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9079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0.960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955278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P274 [Pancreas]  (RELEVANT)</a:t>
            </a:r>
          </a:p>
        </p:txBody>
      </p:sp>
      <p:pic>
        <p:nvPicPr>
          <p:cNvPr id="11" name="Picture 10" descr="2_T5_pancreas_274.ni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78" y="1399032"/>
            <a:ext cx="3749039" cy="3017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5278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2880" y="4617720"/>
            <a:ext cx="11704320" cy="45720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000" b="0">
                <a:solidFill>
                  <a:srgbClr val="2C3E50"/>
                </a:solidFill>
                <a:latin typeface="Calibri"/>
              </a:defRPr>
            </a:pPr>
            <a:r>
              <a:t>T5 adds VKG reasoning features (path completeness, topology diversity, adjacency density). Subgraphs show that correctly retrieved scans tend to have richer KG structure — multiple organs, more tumors, complex paths.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2: Coverage + Proximity [Pancreas]  —  T1 vs T5: Top-1 Retrieved Scan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coverage AND close proximity to adjacent structures."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097280"/>
            <a:ext cx="5669280" cy="32004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100" b="1">
                <a:solidFill>
                  <a:srgbClr val="FFFFFF"/>
                </a:solidFill>
                <a:latin typeface="Calibri"/>
              </a:defRPr>
            </a:pPr>
            <a:r>
              <a:t>T1 Top-1: #1 P094 [Pancreas] (irrelevant)  |  Score: 0.978</a:t>
            </a:r>
          </a:p>
        </p:txBody>
      </p:sp>
      <p:pic>
        <p:nvPicPr>
          <p:cNvPr id="5" name="Picture 4" descr="2_T1_pancreas_094.ni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63040"/>
            <a:ext cx="5669280" cy="43891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17920" y="1097280"/>
            <a:ext cx="566928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100" b="1">
                <a:solidFill>
                  <a:srgbClr val="FFFFFF"/>
                </a:solidFill>
                <a:latin typeface="Calibri"/>
              </a:defRPr>
            </a:pPr>
            <a:r>
              <a:t>T5 Top-1: #1 P041 [Pancreas] (RELEVANT)  |  Score: 0.978</a:t>
            </a:r>
          </a:p>
        </p:txBody>
      </p:sp>
      <p:pic>
        <p:nvPicPr>
          <p:cNvPr id="7" name="Picture 6" descr="2_T5_pancreas_041.ni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463040"/>
            <a:ext cx="5669280" cy="4389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9280" y="3200400"/>
            <a:ext cx="7315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2C3E50"/>
                </a:solidFill>
                <a:latin typeface="Calibri"/>
              </a:defRPr>
            </a:pPr>
            <a:r>
              <a:t>→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3: Coverage + Containment + Proximity [Pancreas]  —  T1 KG Subgraphs  (2/10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coverage AND complex topology AND close proximity."    |    Progressive improvement from 2/10 to 9/10.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" y="1097280"/>
            <a:ext cx="3749039" cy="27432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P094 [Pancreas]  (irrelevant)</a:t>
            </a:r>
          </a:p>
        </p:txBody>
      </p:sp>
      <p:pic>
        <p:nvPicPr>
          <p:cNvPr id="5" name="Picture 4" descr="2_T1_pancreas_094.ni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99032"/>
            <a:ext cx="3749039" cy="301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69079" y="1097280"/>
            <a:ext cx="3749039" cy="27432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P088 [Pancreas]  (irrelevant)</a:t>
            </a:r>
          </a:p>
        </p:txBody>
      </p:sp>
      <p:pic>
        <p:nvPicPr>
          <p:cNvPr id="8" name="Picture 7" descr="2_T1_pancreas_088.ni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79" y="1399032"/>
            <a:ext cx="3749039" cy="3017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9079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0.956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955278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P414 [Pancreas]  (RELEVANT)</a:t>
            </a:r>
          </a:p>
        </p:txBody>
      </p:sp>
      <p:pic>
        <p:nvPicPr>
          <p:cNvPr id="11" name="Picture 10" descr="2_T1_pancreas_414.ni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78" y="1399032"/>
            <a:ext cx="3749039" cy="3017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5278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0.863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2880" y="4617720"/>
            <a:ext cx="11704320" cy="45720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000" b="0">
                <a:solidFill>
                  <a:srgbClr val="2C3E50"/>
                </a:solidFill>
                <a:latin typeface="Calibri"/>
              </a:defRPr>
            </a:pPr>
            <a:r>
              <a:t>T1 uses only tabular features (volume, coverage, distance). Subgraphs show that top-ranked scans may have simple KG structure — fewer connections, fewer organs, simpler topology.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3: Coverage + Containment + Proximity [Pancreas]  —  T5 KG Subgraphs  (9/10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coverage AND complex topology AND close proximity."    |    Progressive improvement from 2/10 to 9/10.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P041 [Pancreas]  (RELEVANT)</a:t>
            </a:r>
          </a:p>
        </p:txBody>
      </p:sp>
      <p:pic>
        <p:nvPicPr>
          <p:cNvPr id="5" name="Picture 4" descr="2_T5_pancreas_041.ni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99032"/>
            <a:ext cx="3749039" cy="301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0.962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69079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P098 [Pancreas]  (RELEVANT)</a:t>
            </a:r>
          </a:p>
        </p:txBody>
      </p:sp>
      <p:pic>
        <p:nvPicPr>
          <p:cNvPr id="8" name="Picture 7" descr="2_T5_pancreas_098.ni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79" y="1399032"/>
            <a:ext cx="3749039" cy="3017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9079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0.945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955278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P274 [Pancreas]  (RELEVANT)</a:t>
            </a:r>
          </a:p>
        </p:txBody>
      </p:sp>
      <p:pic>
        <p:nvPicPr>
          <p:cNvPr id="11" name="Picture 10" descr="2_T5_pancreas_274.ni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78" y="1399032"/>
            <a:ext cx="3749039" cy="3017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5278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0.918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2880" y="4617720"/>
            <a:ext cx="11704320" cy="45720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000" b="0">
                <a:solidFill>
                  <a:srgbClr val="2C3E50"/>
                </a:solidFill>
                <a:latin typeface="Calibri"/>
              </a:defRPr>
            </a:pPr>
            <a:r>
              <a:t>T5 adds VKG reasoning features (path completeness, topology diversity, adjacency density). Subgraphs show that correctly retrieved scans tend to have richer KG structure — multiple organs, more tumors, complex paths.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3: Coverage + Containment + Proximity [Pancreas]  —  T1 vs T5: Top-1 Retrieved Scan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coverage AND complex topology AND close proximity."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097280"/>
            <a:ext cx="5669280" cy="32004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100" b="1">
                <a:solidFill>
                  <a:srgbClr val="FFFFFF"/>
                </a:solidFill>
                <a:latin typeface="Calibri"/>
              </a:defRPr>
            </a:pPr>
            <a:r>
              <a:t>T1 Top-1: #1 P094 [Pancreas] (irrelevant)  |  Score: 0.971</a:t>
            </a:r>
          </a:p>
        </p:txBody>
      </p:sp>
      <p:pic>
        <p:nvPicPr>
          <p:cNvPr id="5" name="Picture 4" descr="2_T1_pancreas_094.ni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63040"/>
            <a:ext cx="5669280" cy="43891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17920" y="1097280"/>
            <a:ext cx="566928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100" b="1">
                <a:solidFill>
                  <a:srgbClr val="FFFFFF"/>
                </a:solidFill>
                <a:latin typeface="Calibri"/>
              </a:defRPr>
            </a:pPr>
            <a:r>
              <a:t>T5 Top-1: #1 P041 [Pancreas] (RELEVANT)  |  Score: 0.962</a:t>
            </a:r>
          </a:p>
        </p:txBody>
      </p:sp>
      <p:pic>
        <p:nvPicPr>
          <p:cNvPr id="7" name="Picture 6" descr="2_T5_pancreas_041.ni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463040"/>
            <a:ext cx="5669280" cy="4389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9280" y="3200400"/>
            <a:ext cx="7315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2C3E50"/>
                </a:solidFill>
                <a:latin typeface="Calibri"/>
              </a:defRPr>
            </a:pPr>
            <a:r>
              <a:t>→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1: Single-Constraint — Multiplicity [FLARE]  —  T1 Retrieval  (10/22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multi-focal tumors or multi-organ involvement."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F1575 [FLARE]  (RELEVANT)</a:t>
            </a:r>
          </a:p>
        </p:txBody>
      </p:sp>
      <p:pic>
        <p:nvPicPr>
          <p:cNvPr id="5" name="Picture 4" descr="labels_FLARE23_1575.nii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1.000  |  GT: 0.667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F2100 [FLARE]  (RELEVANT)</a:t>
            </a:r>
          </a:p>
        </p:txBody>
      </p:sp>
      <p:pic>
        <p:nvPicPr>
          <p:cNvPr id="8" name="Picture 7" descr="labels_FLARE23_2100.nii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0.980  |  GT: 0.667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F0488 [FLARE]  (RELEVANT)</a:t>
            </a:r>
          </a:p>
        </p:txBody>
      </p:sp>
      <p:pic>
        <p:nvPicPr>
          <p:cNvPr id="11" name="Picture 10" descr="labels_FLARE23_0488.nii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0.857  |  GT: 0.667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F1115 [FLARE]  (RELEVANT)</a:t>
            </a:r>
          </a:p>
        </p:txBody>
      </p:sp>
      <p:pic>
        <p:nvPicPr>
          <p:cNvPr id="14" name="Picture 13" descr="labels_FLARE23_1115.nii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0.857  |  GT: 0.667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F1158 [FLARE]  (RELEVANT)</a:t>
            </a:r>
          </a:p>
        </p:txBody>
      </p:sp>
      <p:pic>
        <p:nvPicPr>
          <p:cNvPr id="17" name="Picture 16" descr="labels_FLARE23_1158.nii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0.639  |  GT: 0.333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F0689 (score=0.596)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F0487 (score=0.587)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F0955 (score=0.540)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F2175 (score=0.525)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F1474 (score=0.440)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4: Volume + Containment [FLARE]  —  T1 KG Subgraphs  (3/20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volume AND complex organ topology."    |    CLIP completely reshuffles top-10 at T3.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" y="1097280"/>
            <a:ext cx="3749039" cy="27432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F1273 [FLARE]  (irrelevant)</a:t>
            </a:r>
          </a:p>
        </p:txBody>
      </p:sp>
      <p:pic>
        <p:nvPicPr>
          <p:cNvPr id="5" name="Picture 4" descr="4_T1_labels_FLARE23_1273.nii_3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99032"/>
            <a:ext cx="3749039" cy="301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1.000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69079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F1074 [FLARE]  (RELEVANT)</a:t>
            </a:r>
          </a:p>
        </p:txBody>
      </p:sp>
      <p:pic>
        <p:nvPicPr>
          <p:cNvPr id="8" name="Picture 7" descr="4_T1_labels_FLARE23_1074.nii_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79" y="1399032"/>
            <a:ext cx="3749039" cy="3017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9079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0.926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955278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F0003 [FLARE]  (RELEVANT)</a:t>
            </a:r>
          </a:p>
        </p:txBody>
      </p:sp>
      <p:pic>
        <p:nvPicPr>
          <p:cNvPr id="11" name="Picture 10" descr="4_T1_labels_FLARE23_0003.nii_3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78" y="1399032"/>
            <a:ext cx="3749039" cy="3017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5278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2880" y="4617720"/>
            <a:ext cx="11704320" cy="45720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000" b="0">
                <a:solidFill>
                  <a:srgbClr val="2C3E50"/>
                </a:solidFill>
                <a:latin typeface="Calibri"/>
              </a:defRPr>
            </a:pPr>
            <a:r>
              <a:t>T1 uses only tabular features (volume, coverage, distance). Subgraphs show that top-ranked scans may have simple KG structure — fewer connections, fewer organs, simpler topology.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4: Volume + Containment [FLARE]  —  T5 KG Subgraphs  (10/20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volume AND complex organ topology."    |    CLIP completely reshuffles top-10 at T3.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F0955 [FLARE]  (RELEVANT)</a:t>
            </a:r>
          </a:p>
        </p:txBody>
      </p:sp>
      <p:pic>
        <p:nvPicPr>
          <p:cNvPr id="5" name="Picture 4" descr="4_T5_labels_FLARE23_0955.nii_3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99032"/>
            <a:ext cx="3749039" cy="301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0.936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69079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F1314 [FLARE]  (RELEVANT)</a:t>
            </a:r>
          </a:p>
        </p:txBody>
      </p:sp>
      <p:pic>
        <p:nvPicPr>
          <p:cNvPr id="8" name="Picture 7" descr="4_T5_labels_FLARE23_1314.nii_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79" y="1399032"/>
            <a:ext cx="3749039" cy="3017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9079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0.908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955278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F1115 [FLARE]  (RELEVANT)</a:t>
            </a:r>
          </a:p>
        </p:txBody>
      </p:sp>
      <p:pic>
        <p:nvPicPr>
          <p:cNvPr id="11" name="Picture 10" descr="4_T5_labels_FLARE23_1115.nii_3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78" y="1399032"/>
            <a:ext cx="3749039" cy="3017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5278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0.899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2880" y="4617720"/>
            <a:ext cx="11704320" cy="45720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000" b="0">
                <a:solidFill>
                  <a:srgbClr val="2C3E50"/>
                </a:solidFill>
                <a:latin typeface="Calibri"/>
              </a:defRPr>
            </a:pPr>
            <a:r>
              <a:t>T5 adds VKG reasoning features (path completeness, topology diversity, adjacency density). Subgraphs show that correctly retrieved scans tend to have richer KG structure — multiple organs, more tumors, complex paths.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4: Volume + Containment [FLARE]  —  T1 vs T5: Top-1 Retrieved Scan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tumor volume AND complex organ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097280"/>
            <a:ext cx="5669280" cy="32004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100" b="1">
                <a:solidFill>
                  <a:srgbClr val="FFFFFF"/>
                </a:solidFill>
                <a:latin typeface="Calibri"/>
              </a:defRPr>
            </a:pPr>
            <a:r>
              <a:t>T1 Top-1: #1 F1273 [FLARE] (irrelevant)  |  Score: 1.000</a:t>
            </a:r>
          </a:p>
        </p:txBody>
      </p:sp>
      <p:pic>
        <p:nvPicPr>
          <p:cNvPr id="5" name="Picture 4" descr="4_T1_labels_FLARE23_1273.nii_3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63040"/>
            <a:ext cx="5669280" cy="43891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17920" y="1097280"/>
            <a:ext cx="566928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100" b="1">
                <a:solidFill>
                  <a:srgbClr val="FFFFFF"/>
                </a:solidFill>
                <a:latin typeface="Calibri"/>
              </a:defRPr>
            </a:pPr>
            <a:r>
              <a:t>T5 Top-1: #1 F0955 [FLARE] (RELEVANT)  |  Score: 0.936</a:t>
            </a:r>
          </a:p>
        </p:txBody>
      </p:sp>
      <p:pic>
        <p:nvPicPr>
          <p:cNvPr id="7" name="Picture 6" descr="4_T5_labels_FLARE23_0955.nii_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463040"/>
            <a:ext cx="5669280" cy="4389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9280" y="3200400"/>
            <a:ext cx="7315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2C3E50"/>
                </a:solidFill>
                <a:latin typeface="Calibri"/>
              </a:defRPr>
            </a:pPr>
            <a:r>
              <a:t>→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5: Volume + Proximity + Containment [LiTS]  —  T1 KG Subgraphs  (3/6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volume AND close proximity AND complex topology."    |    Only T5 achieves perfect 6/6 retrieval.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" y="1097280"/>
            <a:ext cx="3749039" cy="27432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9 [LiTS]  (irrelevant)</a:t>
            </a:r>
          </a:p>
        </p:txBody>
      </p:sp>
      <p:pic>
        <p:nvPicPr>
          <p:cNvPr id="5" name="Picture 4" descr="5_T1_labels_9_3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99032"/>
            <a:ext cx="3749039" cy="301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0.873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69079" y="1097280"/>
            <a:ext cx="3749039" cy="27432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8 [LiTS]  (irrelevant)</a:t>
            </a:r>
          </a:p>
        </p:txBody>
      </p:sp>
      <p:pic>
        <p:nvPicPr>
          <p:cNvPr id="8" name="Picture 7" descr="5_T1_labels_8_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79" y="1399032"/>
            <a:ext cx="3749039" cy="3017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9079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0.863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955278" y="1097280"/>
            <a:ext cx="3749039" cy="27432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21 [LiTS]  (irrelevant)</a:t>
            </a:r>
          </a:p>
        </p:txBody>
      </p:sp>
      <p:pic>
        <p:nvPicPr>
          <p:cNvPr id="11" name="Picture 10" descr="5_T1_labels_21_3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78" y="1399032"/>
            <a:ext cx="3749039" cy="3017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5278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0.862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2880" y="4617720"/>
            <a:ext cx="11704320" cy="45720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000" b="0">
                <a:solidFill>
                  <a:srgbClr val="2C3E50"/>
                </a:solidFill>
                <a:latin typeface="Calibri"/>
              </a:defRPr>
            </a:pPr>
            <a:r>
              <a:t>T1 uses only tabular features (volume, coverage, distance). Subgraphs show that top-ranked scans may have simple KG structure — fewer connections, fewer organs, simpler topology.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5: Volume + Proximity + Containment [LiTS]  —  T5 KG Subgraphs  (6/6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volume AND close proximity AND complex topology."    |    Only T5 achieves perfect 6/6 retrieval.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113 [LiTS]  (RELEVANT)</a:t>
            </a:r>
          </a:p>
        </p:txBody>
      </p:sp>
      <p:pic>
        <p:nvPicPr>
          <p:cNvPr id="5" name="Picture 4" descr="5_T5_labels_113_3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99032"/>
            <a:ext cx="3749039" cy="301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0.960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69079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58 [LiTS]  (RELEVANT)</a:t>
            </a:r>
          </a:p>
        </p:txBody>
      </p:sp>
      <p:pic>
        <p:nvPicPr>
          <p:cNvPr id="8" name="Picture 7" descr="5_T5_labels_58_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79" y="1399032"/>
            <a:ext cx="3749039" cy="3017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9079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0.943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955278" y="1097280"/>
            <a:ext cx="3749039" cy="27432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103 [LiTS]  (RELEVANT)</a:t>
            </a:r>
          </a:p>
        </p:txBody>
      </p:sp>
      <p:pic>
        <p:nvPicPr>
          <p:cNvPr id="11" name="Picture 10" descr="5_T5_labels_103_3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78" y="1399032"/>
            <a:ext cx="3749039" cy="3017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5278" y="4434840"/>
            <a:ext cx="3749039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0.939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2880" y="4617720"/>
            <a:ext cx="11704320" cy="45720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000" b="0">
                <a:solidFill>
                  <a:srgbClr val="2C3E50"/>
                </a:solidFill>
                <a:latin typeface="Calibri"/>
              </a:defRPr>
            </a:pPr>
            <a:r>
              <a:t>T5 adds VKG reasoning features (path completeness, topology diversity, adjacency density). Subgraphs show that correctly retrieved scans tend to have richer KG structure — multiple organs, more tumors, complex paths.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4008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5: Volume + Proximity + Containment [LiTS]  —  T1 vs T5: Top-1 Retrieved Scan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13232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2C3E50"/>
                </a:solidFill>
                <a:latin typeface="Calibri"/>
              </a:defRPr>
            </a:pPr>
            <a:r>
              <a:t>Query: "Find scans with high volume AND close proximity AND complex topology."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097280"/>
            <a:ext cx="5669280" cy="32004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100" b="1">
                <a:solidFill>
                  <a:srgbClr val="FFFFFF"/>
                </a:solidFill>
                <a:latin typeface="Calibri"/>
              </a:defRPr>
            </a:pPr>
            <a:r>
              <a:t>T1 Top-1: #1 9 [LiTS] (irrelevant)  |  Score: 0.873</a:t>
            </a:r>
          </a:p>
        </p:txBody>
      </p:sp>
      <p:pic>
        <p:nvPicPr>
          <p:cNvPr id="5" name="Picture 4" descr="5_T1_labels_9_3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63040"/>
            <a:ext cx="5669280" cy="43891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17920" y="1097280"/>
            <a:ext cx="566928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100" b="1">
                <a:solidFill>
                  <a:srgbClr val="FFFFFF"/>
                </a:solidFill>
                <a:latin typeface="Calibri"/>
              </a:defRPr>
            </a:pPr>
            <a:r>
              <a:t>T5 Top-1: #1 113 [LiTS] (RELEVANT)  |  Score: 0.960</a:t>
            </a:r>
          </a:p>
        </p:txBody>
      </p:sp>
      <p:pic>
        <p:nvPicPr>
          <p:cNvPr id="7" name="Picture 6" descr="5_T5_labels_113_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463040"/>
            <a:ext cx="5669280" cy="4389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9280" y="3200400"/>
            <a:ext cx="7315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2C3E50"/>
                </a:solidFill>
                <a:latin typeface="Calibri"/>
              </a:defRPr>
            </a:pPr>
            <a:r>
              <a:t>→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1: Single-Constraint — Multiplicity [FLARE]  —  T2 Retrieval  (10/22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multi-focal tumors or multi-organ involvement."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F2100 [FLARE]  (RELEVANT)</a:t>
            </a:r>
          </a:p>
        </p:txBody>
      </p:sp>
      <p:pic>
        <p:nvPicPr>
          <p:cNvPr id="5" name="Picture 4" descr="labels_FLARE23_2100.nii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0.996  |  GT: 0.667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F1575 [FLARE]  (RELEVANT)</a:t>
            </a:r>
          </a:p>
        </p:txBody>
      </p:sp>
      <p:pic>
        <p:nvPicPr>
          <p:cNvPr id="8" name="Picture 7" descr="labels_FLARE23_1575.nii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0.971  |  GT: 0.667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F1115 [FLARE]  (RELEVANT)</a:t>
            </a:r>
          </a:p>
        </p:txBody>
      </p:sp>
      <p:pic>
        <p:nvPicPr>
          <p:cNvPr id="11" name="Picture 10" descr="labels_FLARE23_1115.nii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0.906  |  GT: 0.667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F0488 [FLARE]  (RELEVANT)</a:t>
            </a:r>
          </a:p>
        </p:txBody>
      </p:sp>
      <p:pic>
        <p:nvPicPr>
          <p:cNvPr id="14" name="Picture 13" descr="labels_FLARE23_0488.nii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0.855  |  GT: 0.667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F0689 [FLARE]  (RELEVANT)</a:t>
            </a:r>
          </a:p>
        </p:txBody>
      </p:sp>
      <p:pic>
        <p:nvPicPr>
          <p:cNvPr id="17" name="Picture 16" descr="labels_FLARE23_0689.nii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0.636  |  GT: 0.333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F1158 (score=0.625)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F0487 (score=0.548)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F2175 (score=0.525)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F0955 (score=0.524)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F1474 (score=0.503)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1: Single-Constraint — Multiplicity [FLARE]  —  T3 Retrieval  (10/22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multi-focal tumors or multi-organ involvement."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F2100 [FLARE]  (RELEVANT)</a:t>
            </a:r>
          </a:p>
        </p:txBody>
      </p:sp>
      <p:pic>
        <p:nvPicPr>
          <p:cNvPr id="5" name="Picture 4" descr="labels_FLARE23_2100.nii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0.995  |  GT: 0.667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F1575 [FLARE]  (RELEVANT)</a:t>
            </a:r>
          </a:p>
        </p:txBody>
      </p:sp>
      <p:pic>
        <p:nvPicPr>
          <p:cNvPr id="8" name="Picture 7" descr="labels_FLARE23_1575.nii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0.969  |  GT: 0.667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F1115 [FLARE]  (RELEVANT)</a:t>
            </a:r>
          </a:p>
        </p:txBody>
      </p:sp>
      <p:pic>
        <p:nvPicPr>
          <p:cNvPr id="11" name="Picture 10" descr="labels_FLARE23_1115.nii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0.896  |  GT: 0.667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F0488 [FLARE]  (RELEVANT)</a:t>
            </a:r>
          </a:p>
        </p:txBody>
      </p:sp>
      <p:pic>
        <p:nvPicPr>
          <p:cNvPr id="14" name="Picture 13" descr="labels_FLARE23_0488.nii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0.862  |  GT: 0.667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F0689 [FLARE]  (RELEVANT)</a:t>
            </a:r>
          </a:p>
        </p:txBody>
      </p:sp>
      <p:pic>
        <p:nvPicPr>
          <p:cNvPr id="17" name="Picture 16" descr="labels_FLARE23_0689.nii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0.633  |  GT: 0.333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F1158 (score=0.620)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F1474 (score=0.560)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F0487 (score=0.551)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F0955 (score=0.541)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F2175 (score=0.534)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8E44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1: Single-Constraint — Multiplicity [FLARE]  —  T4 Retrieval  (10/22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multi-focal tumors or multi-organ involvement."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F1575 [FLARE]  (RELEVANT)</a:t>
            </a:r>
          </a:p>
        </p:txBody>
      </p:sp>
      <p:pic>
        <p:nvPicPr>
          <p:cNvPr id="5" name="Picture 4" descr="labels_FLARE23_1575.nii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1.000  |  GT: 0.667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F2100 [FLARE]  (RELEVANT)</a:t>
            </a:r>
          </a:p>
        </p:txBody>
      </p:sp>
      <p:pic>
        <p:nvPicPr>
          <p:cNvPr id="8" name="Picture 7" descr="labels_FLARE23_2100.nii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0.991  |  GT: 0.667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F0488 [FLARE]  (RELEVANT)</a:t>
            </a:r>
          </a:p>
        </p:txBody>
      </p:sp>
      <p:pic>
        <p:nvPicPr>
          <p:cNvPr id="11" name="Picture 10" descr="labels_FLARE23_0488.nii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0.934  |  GT: 0.667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F1115 [FLARE]  (RELEVANT)</a:t>
            </a:r>
          </a:p>
        </p:txBody>
      </p:sp>
      <p:pic>
        <p:nvPicPr>
          <p:cNvPr id="14" name="Picture 13" descr="labels_FLARE23_1115.nii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0.886  |  GT: 0.667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F0689 [FLARE]  (RELEVANT)</a:t>
            </a:r>
          </a:p>
        </p:txBody>
      </p:sp>
      <p:pic>
        <p:nvPicPr>
          <p:cNvPr id="17" name="Picture 16" descr="labels_FLARE23_0689.nii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0.650  |  GT: 0.333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F0487 (score=0.578)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F2175 (score=0.555)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F1158 (score=0.522)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F1474 (score=0.494)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F0083 (score=0.477)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68580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FFFF"/>
                </a:solidFill>
                <a:latin typeface="Calibri"/>
              </a:defRPr>
            </a:pPr>
            <a:r>
              <a:t>Case 1: Single-Constraint — Multiplicity [FLARE]  —  T5 Retrieval  (10/22 relevant in top-10)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777240"/>
            <a:ext cx="11430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2C3E50"/>
                </a:solidFill>
                <a:latin typeface="Calibri"/>
              </a:defRPr>
            </a:pPr>
            <a:r>
              <a:t>Query: "Find scans with multi-focal tumors or multi-organ involvement."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#1  F2100 [FLARE]  (RELEVANT)</a:t>
            </a:r>
          </a:p>
        </p:txBody>
      </p:sp>
      <p:pic>
        <p:nvPicPr>
          <p:cNvPr id="5" name="Picture 4" descr="labels_FLARE23_2100.nii_3d_3D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36192"/>
            <a:ext cx="2103120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0.998  |  GT: 0.667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0604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#2  F1575 [FLARE]  (RELEVANT)</a:t>
            </a:r>
          </a:p>
        </p:txBody>
      </p:sp>
      <p:pic>
        <p:nvPicPr>
          <p:cNvPr id="8" name="Picture 7" descr="labels_FLARE23_1575.nii_3d_3D_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0" y="1536192"/>
            <a:ext cx="2103120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604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0.975  |  GT: 0.667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776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#3  F0488 [FLARE]  (RELEVANT)</a:t>
            </a:r>
          </a:p>
        </p:txBody>
      </p:sp>
      <p:pic>
        <p:nvPicPr>
          <p:cNvPr id="11" name="Picture 10" descr="labels_FLARE23_0488.nii_3d_3D_visualiz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536192"/>
            <a:ext cx="210312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76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0.957  |  GT: 0.667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6948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#4  F1115 [FLARE]  (RELEVANT)</a:t>
            </a:r>
          </a:p>
        </p:txBody>
      </p:sp>
      <p:pic>
        <p:nvPicPr>
          <p:cNvPr id="14" name="Picture 13" descr="labels_FLARE23_1115.nii_3d_3D_visualiz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1536192"/>
            <a:ext cx="210312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948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0.921  |  GT: 0.667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01200" y="1188720"/>
            <a:ext cx="2103120" cy="32004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#5  F0689 [FLARE]  (RELEVANT)</a:t>
            </a:r>
          </a:p>
        </p:txBody>
      </p:sp>
      <p:pic>
        <p:nvPicPr>
          <p:cNvPr id="17" name="Picture 16" descr="labels_FLARE23_0689.nii_3d_3D_visualiz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536192"/>
            <a:ext cx="2103120" cy="2103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200" y="3657600"/>
            <a:ext cx="21031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>
                <a:solidFill>
                  <a:srgbClr val="2C3E50"/>
                </a:solidFill>
                <a:latin typeface="Calibri"/>
              </a:defRPr>
            </a:pPr>
            <a:r>
              <a:t>Score: 0.576  |  GT: 0.333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959352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2C3E50"/>
                </a:solidFill>
                <a:latin typeface="Calibri"/>
              </a:defRPr>
            </a:pPr>
            <a:r>
              <a:t>Ranks 6-10: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432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*#6 F0487 (score=0.537)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0604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*#7 F2175 (score=0.505)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3776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*#8 F1158 (score=0.502)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26948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*#9 F1474 (score=0.496)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01200" y="4251960"/>
            <a:ext cx="2194560" cy="292608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FFFFFF"/>
                </a:solidFill>
                <a:latin typeface="Calibri"/>
              </a:defRPr>
            </a:pPr>
            <a:r>
              <a:t>*#10 F0083 (score=0.487)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12191695" cy="822960"/>
          </a:xfrm>
          <a:prstGeom prst="round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2400" b="1">
                <a:solidFill>
                  <a:srgbClr val="FFFFFF"/>
                </a:solidFill>
                <a:latin typeface="Calibri"/>
              </a:defRPr>
            </a:pPr>
            <a:r>
              <a:t>Case 2: Biggest T5 Gain — Coverage + Proximity [Pancreas]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166314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2C3E50"/>
                </a:solidFill>
                <a:latin typeface="Calibri"/>
              </a:defRPr>
            </a:pPr>
            <a:r>
              <a:rPr dirty="0"/>
              <a:t>Natural Language: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371600"/>
            <a:ext cx="10972800" cy="502920"/>
          </a:xfrm>
          <a:prstGeom prst="roundRect">
            <a:avLst/>
          </a:prstGeom>
          <a:solidFill>
            <a:srgbClr val="EBF5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500" b="0">
                <a:solidFill>
                  <a:srgbClr val="2C3E50"/>
                </a:solidFill>
                <a:latin typeface="Calibri"/>
              </a:defRPr>
            </a:pPr>
            <a:r>
              <a:t>"Find scans with high tumor coverage AND close proximity to adjacent structures."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Dataset: Pancreas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7744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Constraints: coverage_proximity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9768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Cardinality: 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792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Min Tier: T5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3816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T5 Weight: 38.0%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058400" y="2103120"/>
            <a:ext cx="1783080" cy="36576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 b="0">
                <a:solidFill>
                  <a:srgbClr val="2C3E50"/>
                </a:solidFill>
                <a:latin typeface="Calibri"/>
              </a:defRPr>
            </a:pPr>
            <a:r>
              <a:t>Relevant: 14/57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74320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2C3E50"/>
                </a:solidFill>
                <a:latin typeface="Calibri"/>
              </a:defRPr>
            </a:pPr>
            <a:r>
              <a:t>Top-10 Relevant Retrieval Across Tiers: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457200" y="3200400"/>
            <a:ext cx="788504" cy="640080"/>
          </a:xfrm>
          <a:prstGeom prst="roundRect">
            <a:avLst/>
          </a:prstGeom>
          <a:solidFill>
            <a:srgbClr val="95A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T1: 4/14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5176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2651760" y="3200400"/>
            <a:ext cx="687788" cy="640080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T2: 2/14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4632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4846320" y="3200400"/>
            <a:ext cx="1436914" cy="640080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T3: 10/14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04088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7040880" y="3200400"/>
            <a:ext cx="1436914" cy="640080"/>
          </a:xfrm>
          <a:prstGeom prst="roundRect">
            <a:avLst/>
          </a:prstGeom>
          <a:solidFill>
            <a:srgbClr val="8E44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T4: 10/14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35440" y="3200400"/>
            <a:ext cx="2011680" cy="640080"/>
          </a:xfrm>
          <a:prstGeom prst="roundRect">
            <a:avLst/>
          </a:prstGeom>
          <a:solidFill>
            <a:srgbClr val="EC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9235440" y="3200400"/>
            <a:ext cx="1436914" cy="640080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Calibri"/>
              </a:defRPr>
            </a:pPr>
            <a:r>
              <a:t>T5: 10/14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57200" y="4206240"/>
            <a:ext cx="10972800" cy="640080"/>
          </a:xfrm>
          <a:prstGeom prst="roundRect">
            <a:avLst/>
          </a:prstGeom>
          <a:solidFill>
            <a:srgbClr val="FEF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sz="1300" b="0">
                <a:solidFill>
                  <a:srgbClr val="2C3E50"/>
                </a:solidFill>
                <a:latin typeface="Calibri"/>
              </a:defRPr>
            </a:pPr>
            <a:r>
              <a:t>Key Insight: Biggest gain across all datasets (4→10 relevant). CLIP is the key unlock: 8 new relevant scans flood top-10 at T3.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6019</Words>
  <Application>Microsoft Office PowerPoint</Application>
  <PresentationFormat>Widescreen</PresentationFormat>
  <Paragraphs>719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Udiptaman Das</cp:lastModifiedBy>
  <cp:revision>4</cp:revision>
  <dcterms:created xsi:type="dcterms:W3CDTF">2013-01-27T09:14:16Z</dcterms:created>
  <dcterms:modified xsi:type="dcterms:W3CDTF">2026-02-25T23:00:17Z</dcterms:modified>
  <cp:category/>
</cp:coreProperties>
</file>